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1880" r:id="rId2"/>
    <p:sldId id="1896" r:id="rId3"/>
    <p:sldId id="1897" r:id="rId4"/>
    <p:sldId id="1899" r:id="rId5"/>
    <p:sldId id="1898" r:id="rId6"/>
    <p:sldId id="1901" r:id="rId7"/>
    <p:sldId id="1900" r:id="rId8"/>
    <p:sldId id="1902" r:id="rId9"/>
    <p:sldId id="1903" r:id="rId10"/>
    <p:sldId id="1904" r:id="rId11"/>
    <p:sldId id="1905" r:id="rId12"/>
    <p:sldId id="1079" r:id="rId13"/>
    <p:sldId id="262" r:id="rId14"/>
    <p:sldId id="1026" r:id="rId15"/>
    <p:sldId id="1019" r:id="rId16"/>
    <p:sldId id="313" r:id="rId17"/>
    <p:sldId id="1058" r:id="rId18"/>
    <p:sldId id="1020" r:id="rId19"/>
    <p:sldId id="316" r:id="rId20"/>
    <p:sldId id="1056" r:id="rId21"/>
    <p:sldId id="386" r:id="rId22"/>
    <p:sldId id="1057" r:id="rId23"/>
    <p:sldId id="387" r:id="rId24"/>
    <p:sldId id="1022" r:id="rId25"/>
    <p:sldId id="1023" r:id="rId26"/>
    <p:sldId id="1025" r:id="rId27"/>
    <p:sldId id="435" r:id="rId28"/>
    <p:sldId id="323" r:id="rId29"/>
    <p:sldId id="1021" r:id="rId30"/>
    <p:sldId id="436" r:id="rId31"/>
    <p:sldId id="395" r:id="rId32"/>
    <p:sldId id="107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426"/>
    <p:restoredTop sz="96327"/>
  </p:normalViewPr>
  <p:slideViewPr>
    <p:cSldViewPr snapToGrid="0">
      <p:cViewPr varScale="1">
        <p:scale>
          <a:sx n="213" d="100"/>
          <a:sy n="213" d="100"/>
        </p:scale>
        <p:origin x="184" y="2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-174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12/4/23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74980-5301-9041-82BB-1FF3D0CA20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83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wchurch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cai.org/proceedings/2019/0594.pdf" TargetMode="External"/><Relationship Id="rId2" Type="http://schemas.openxmlformats.org/officeDocument/2006/relationships/hyperlink" Target="https://en.wikipedia.org/wiki/PageRank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hyperlink" Target="https://en.wikipedia.org/wiki/Graph_neural_network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slides/7_NB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aclanthology.org/2022.acl-long.60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www.youtube.com/watch?v=Unzc731iCU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aclanthology.org/events/acl-2022/" TargetMode="External"/><Relationship Id="rId4" Type="http://schemas.openxmlformats.org/officeDocument/2006/relationships/hyperlink" Target="http://34.204.188.58/cgi-bin/similar?embedding=s2_recommendations&amp;limit=20&amp;search=An+Information-theoretic+Approach+to+Prompt+Engineering+Without+Ground+Truth+Label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ordvec.colorado.edu/papers/Deerwester_1990.pdf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pypi.org/project/annoy/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-nlp.stanford.edu/IR-book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eb.archive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d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annoy.html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ypi.org/project/annoy/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onsored_search_auction" TargetMode="External"/><Relationship Id="rId2" Type="http://schemas.openxmlformats.org/officeDocument/2006/relationships/hyperlink" Target="https://en.wikipedia.org/wiki/Learning_to_rank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moz.com/blog/understanding-google-ads-auction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5DAC-E203-D83C-1099-BC604DCD8D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CS6120: Lecture 12</a:t>
            </a:r>
            <a:br>
              <a:rPr lang="en-US" sz="4400" dirty="0"/>
            </a:br>
            <a:r>
              <a:rPr lang="en-US" sz="4400" b="0" i="0" dirty="0">
                <a:solidFill>
                  <a:srgbClr val="000000"/>
                </a:solidFill>
                <a:effectLst/>
                <a:latin typeface="Times" pitchFamily="2" charset="0"/>
              </a:rPr>
              <a:t>Web Search</a:t>
            </a:r>
            <a:br>
              <a:rPr lang="en-US" sz="4400" b="0" i="0" dirty="0">
                <a:solidFill>
                  <a:srgbClr val="000000"/>
                </a:solidFill>
                <a:effectLst/>
                <a:latin typeface="Times" pitchFamily="2" charset="0"/>
              </a:rPr>
            </a:br>
            <a:r>
              <a:rPr lang="en-US" sz="4400" b="0" i="0" dirty="0">
                <a:solidFill>
                  <a:srgbClr val="000000"/>
                </a:solidFill>
                <a:effectLst/>
                <a:latin typeface="Times" pitchFamily="2" charset="0"/>
              </a:rPr>
              <a:t>Machine Translation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CF710-F6C6-F658-2FA2-BCE00466E4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>
                <a:hlinkClick r:id="rId3"/>
              </a:rPr>
              <a:t>https://kwchurch.github.io/</a:t>
            </a:r>
            <a:r>
              <a:rPr lang="en-US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D8E49-03A8-AB17-8180-554D9024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EDBB8-42A5-D90D-DFFB-6B275184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38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D9B1E-E8E3-FA1A-15E9-57CECCDC3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07D60-5F49-0B7C-EBCA-E4D387825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10</a:t>
            </a:fld>
            <a:endParaRPr lang="en-US"/>
          </a:p>
        </p:txBody>
      </p:sp>
      <p:pic>
        <p:nvPicPr>
          <p:cNvPr id="8" name="Content Placeholder 7" descr="A screenshot of a web page&#10;&#10;Description automatically generated">
            <a:extLst>
              <a:ext uri="{FF2B5EF4-FFF2-40B4-BE49-F238E27FC236}">
                <a16:creationId xmlns:a16="http://schemas.microsoft.com/office/drawing/2014/main" id="{348DAA63-14B2-2459-AF37-BCAC6750521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46183" y="690147"/>
            <a:ext cx="11832653" cy="5035404"/>
          </a:xfrm>
        </p:spPr>
      </p:pic>
    </p:spTree>
    <p:extLst>
      <p:ext uri="{BB962C8B-B14F-4D97-AF65-F5344CB8AC3E}">
        <p14:creationId xmlns:p14="http://schemas.microsoft.com/office/powerpoint/2010/main" val="3867100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C6DAAC-5835-86D2-343C-2CAF6E62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Priors: </a:t>
            </a:r>
            <a:r>
              <a:rPr lang="en-US" dirty="0" err="1"/>
              <a:t>Pr</a:t>
            </a:r>
            <a:r>
              <a:rPr lang="en-US" dirty="0"/>
              <a:t>(URL)</a:t>
            </a:r>
            <a:br>
              <a:rPr lang="en-US" dirty="0"/>
            </a:br>
            <a:r>
              <a:rPr lang="en-US" dirty="0"/>
              <a:t>Query-independent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71E769-CFB9-5721-D24D-DD33E034C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997141" cy="4351338"/>
          </a:xfrm>
        </p:spPr>
        <p:txBody>
          <a:bodyPr/>
          <a:lstStyle/>
          <a:p>
            <a:r>
              <a:rPr lang="en-US" dirty="0"/>
              <a:t>Page Rank</a:t>
            </a:r>
          </a:p>
          <a:p>
            <a:pPr lvl="1"/>
            <a:r>
              <a:rPr lang="en-US" dirty="0"/>
              <a:t>Prior: </a:t>
            </a:r>
            <a:r>
              <a:rPr lang="en-US" dirty="0" err="1"/>
              <a:t>Pr</a:t>
            </a:r>
            <a:r>
              <a:rPr lang="en-US" dirty="0"/>
              <a:t>(ULR)</a:t>
            </a:r>
          </a:p>
          <a:p>
            <a:pPr lvl="1"/>
            <a:r>
              <a:rPr lang="en-US" dirty="0"/>
              <a:t>Eigenvalue</a:t>
            </a:r>
          </a:p>
          <a:p>
            <a:pPr lvl="1"/>
            <a:r>
              <a:rPr lang="en-US" dirty="0"/>
              <a:t>Random Surfer Model</a:t>
            </a:r>
          </a:p>
          <a:p>
            <a:pPr lvl="1"/>
            <a:r>
              <a:rPr lang="en-US" sz="2000" dirty="0">
                <a:hlinkClick r:id="rId2"/>
              </a:rPr>
              <a:t>https://en.wikipedia.org/wiki/PageRank</a:t>
            </a:r>
            <a:endParaRPr lang="en-US" sz="2000" dirty="0"/>
          </a:p>
          <a:p>
            <a:r>
              <a:rPr lang="en-US" i="0" dirty="0">
                <a:solidFill>
                  <a:srgbClr val="2E3743"/>
                </a:solidFill>
                <a:effectLst/>
                <a:hlinkClick r:id="rId3"/>
              </a:rPr>
              <a:t>ProNE: Fast and Scalable Network Representation Learning</a:t>
            </a:r>
            <a:endParaRPr lang="en-US" i="0" dirty="0">
              <a:solidFill>
                <a:srgbClr val="2E3743"/>
              </a:solidFill>
              <a:effectLst/>
            </a:endParaRPr>
          </a:p>
          <a:p>
            <a:r>
              <a:rPr lang="en-US" i="0" dirty="0">
                <a:solidFill>
                  <a:srgbClr val="2E3743"/>
                </a:solidFill>
                <a:effectLst/>
                <a:hlinkClick r:id="rId4"/>
              </a:rPr>
              <a:t>https://en.wikipedia.org/wiki/Graph_neural_network</a:t>
            </a:r>
            <a:r>
              <a:rPr lang="en-US" dirty="0">
                <a:solidFill>
                  <a:srgbClr val="2E3743"/>
                </a:solidFill>
              </a:rPr>
              <a:t> </a:t>
            </a:r>
            <a:endParaRPr lang="en-US" i="0" dirty="0">
              <a:solidFill>
                <a:srgbClr val="2E3743"/>
              </a:solidFill>
              <a:effectLst/>
            </a:endParaRP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7B4BC-5AB6-490F-9D12-2D844397B3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URL </a:t>
            </a:r>
            <a:r>
              <a:rPr lang="en-US" dirty="0">
                <a:sym typeface="Wingdings" pitchFamily="2" charset="2"/>
              </a:rPr>
              <a:t> Noisy Channel  Q</a:t>
            </a:r>
          </a:p>
          <a:p>
            <a:pPr lvl="1"/>
            <a:r>
              <a:rPr lang="en-US" sz="2000" dirty="0" err="1">
                <a:sym typeface="Wingdings" pitchFamily="2" charset="2"/>
              </a:rPr>
              <a:t>Pr</a:t>
            </a:r>
            <a:r>
              <a:rPr lang="en-US" sz="2000" dirty="0">
                <a:sym typeface="Wingdings" pitchFamily="2" charset="2"/>
              </a:rPr>
              <a:t>(URL) = ARGMAX_U </a:t>
            </a:r>
            <a:r>
              <a:rPr lang="en-US" sz="2000" dirty="0" err="1">
                <a:sym typeface="Wingdings" pitchFamily="2" charset="2"/>
              </a:rPr>
              <a:t>Pr</a:t>
            </a:r>
            <a:r>
              <a:rPr lang="en-US" sz="2000" dirty="0">
                <a:sym typeface="Wingdings" pitchFamily="2" charset="2"/>
              </a:rPr>
              <a:t>(U) </a:t>
            </a:r>
            <a:r>
              <a:rPr lang="en-US" sz="2000" dirty="0" err="1">
                <a:sym typeface="Wingdings" pitchFamily="2" charset="2"/>
              </a:rPr>
              <a:t>Pr</a:t>
            </a:r>
            <a:r>
              <a:rPr lang="en-US" sz="2000" dirty="0">
                <a:sym typeface="Wingdings" pitchFamily="2" charset="2"/>
              </a:rPr>
              <a:t>(Q|U)</a:t>
            </a:r>
          </a:p>
          <a:p>
            <a:r>
              <a:rPr lang="en-US" dirty="0">
                <a:sym typeface="Wingdings" pitchFamily="2" charset="2"/>
              </a:rPr>
              <a:t>Prior: </a:t>
            </a:r>
            <a:r>
              <a:rPr lang="en-US" dirty="0" err="1">
                <a:sym typeface="Wingdings" pitchFamily="2" charset="2"/>
              </a:rPr>
              <a:t>Pr</a:t>
            </a:r>
            <a:r>
              <a:rPr lang="en-US" dirty="0">
                <a:sym typeface="Wingdings" pitchFamily="2" charset="2"/>
              </a:rPr>
              <a:t>(URL)</a:t>
            </a:r>
          </a:p>
          <a:p>
            <a:r>
              <a:rPr lang="en-US" dirty="0">
                <a:sym typeface="Wingdings" pitchFamily="2" charset="2"/>
              </a:rPr>
              <a:t>Channel: </a:t>
            </a:r>
            <a:r>
              <a:rPr lang="en-US" dirty="0" err="1">
                <a:sym typeface="Wingdings" pitchFamily="2" charset="2"/>
              </a:rPr>
              <a:t>Pr</a:t>
            </a:r>
            <a:r>
              <a:rPr lang="en-US" dirty="0">
                <a:sym typeface="Wingdings" pitchFamily="2" charset="2"/>
              </a:rPr>
              <a:t>(Q|URL)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09BF37-93E2-BEB6-4F33-FD04BE619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B60C97-6C92-85BC-1AB4-3B4E9AD33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E889C3-B071-B485-4AB6-9CB13F1BB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5253" y="3429000"/>
            <a:ext cx="1269253" cy="126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12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7937B90-8120-05F4-3844-B0ABA6E70F1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34779" y="200712"/>
            <a:ext cx="11483574" cy="6002380"/>
          </a:xfrm>
        </p:spPr>
      </p:pic>
    </p:spTree>
    <p:extLst>
      <p:ext uri="{BB962C8B-B14F-4D97-AF65-F5344CB8AC3E}">
        <p14:creationId xmlns:p14="http://schemas.microsoft.com/office/powerpoint/2010/main" val="724794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11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DF50A-5EE3-77D0-A7D1-ABBD6D7D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 &amp; Term-by-Document Matrices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30C113-E68A-AA22-99A3-90E6E6E1D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Singular Value Decomposition (SVD)</a:t>
            </a:r>
          </a:p>
          <a:p>
            <a:r>
              <a:rPr lang="en-US" dirty="0"/>
              <a:t>Principal Component Analysis (PCA)</a:t>
            </a:r>
          </a:p>
          <a:p>
            <a:r>
              <a:rPr lang="en-US" dirty="0"/>
              <a:t>Dimension Reduction</a:t>
            </a:r>
          </a:p>
          <a:p>
            <a:r>
              <a:rPr lang="en-US" dirty="0"/>
              <a:t>Rotations</a:t>
            </a:r>
          </a:p>
          <a:p>
            <a:r>
              <a:rPr lang="en-US" dirty="0"/>
              <a:t>Approximate Nearest Neighbors (ANN)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9977B2-E1D2-5289-DAD0-4B367FB82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61333-4806-2710-51FA-B207BCA29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C56EA-2E5F-98D2-D7F9-4C2C14EE1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89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F16E1-C67B-829A-348E-37A1DD9B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Nearly Everything To Vectors (Embeddings)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VectorDB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C5004-1B8C-872C-B50E-012213D46C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“Everything”</a:t>
            </a:r>
          </a:p>
          <a:p>
            <a:pPr lvl="1"/>
            <a:r>
              <a:rPr lang="en-US" dirty="0"/>
              <a:t>Words (Terms): word2vec</a:t>
            </a:r>
          </a:p>
          <a:p>
            <a:pPr lvl="1"/>
            <a:r>
              <a:rPr lang="en-US" dirty="0"/>
              <a:t>Documents (Text Strings):</a:t>
            </a:r>
          </a:p>
          <a:p>
            <a:pPr lvl="2"/>
            <a:r>
              <a:rPr lang="en-US" dirty="0"/>
              <a:t>doc2vec, BERT, Specter</a:t>
            </a:r>
          </a:p>
          <a:p>
            <a:pPr lvl="1"/>
            <a:r>
              <a:rPr lang="en-US" dirty="0"/>
              <a:t>Graphs (GNNs)</a:t>
            </a:r>
          </a:p>
          <a:p>
            <a:pPr lvl="2"/>
            <a:r>
              <a:rPr lang="en-US" dirty="0"/>
              <a:t>Example: citation graph</a:t>
            </a:r>
          </a:p>
          <a:p>
            <a:pPr lvl="1"/>
            <a:r>
              <a:rPr lang="en-US" dirty="0"/>
              <a:t>Semantics (“Meaning”)</a:t>
            </a:r>
          </a:p>
          <a:p>
            <a:pPr lvl="1"/>
            <a:r>
              <a:rPr lang="en-US" dirty="0"/>
              <a:t>All the world’s languages</a:t>
            </a:r>
          </a:p>
          <a:p>
            <a:pPr lvl="1"/>
            <a:r>
              <a:rPr lang="en-US" dirty="0"/>
              <a:t>Audio (Speech, Music)</a:t>
            </a:r>
          </a:p>
          <a:p>
            <a:pPr lvl="1"/>
            <a:r>
              <a:rPr lang="en-US" dirty="0"/>
              <a:t>Pictures and Videos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A3237F-DE7F-6FAF-F2B4-F434D565631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Embeddings</a:t>
                </a:r>
              </a:p>
              <a:p>
                <a:pPr lvl="1"/>
                <a:r>
                  <a:rPr lang="en-US" dirty="0"/>
                  <a:t>Similarity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Cosine</a:t>
                </a:r>
              </a:p>
              <a:p>
                <a:pPr lvl="2"/>
                <a:r>
                  <a:rPr lang="en-US" dirty="0"/>
                  <a:t>Similar documents</a:t>
                </a:r>
              </a:p>
              <a:p>
                <a:pPr lvl="3"/>
                <a:r>
                  <a:rPr lang="en-US" dirty="0"/>
                  <a:t>Word Overlap</a:t>
                </a:r>
              </a:p>
              <a:p>
                <a:pPr lvl="3"/>
                <a:r>
                  <a:rPr lang="en-US" dirty="0"/>
                  <a:t>Nearby in citation graph</a:t>
                </a:r>
              </a:p>
              <a:p>
                <a:pPr lvl="3"/>
                <a:r>
                  <a:rPr lang="en-US" dirty="0"/>
                  <a:t>Similar topics, venues, authors</a:t>
                </a:r>
              </a:p>
              <a:p>
                <a:pPr lvl="1"/>
                <a:r>
                  <a:rPr lang="en-US" dirty="0"/>
                  <a:t>Latent (Hidden) Dimensions</a:t>
                </a:r>
              </a:p>
              <a:p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Dimension Reduction</a:t>
                </a:r>
              </a:p>
              <a:p>
                <a:pPr lvl="1"/>
                <a:r>
                  <a:rPr lang="en-US" dirty="0"/>
                  <a:t>Rotations</a:t>
                </a:r>
              </a:p>
              <a:p>
                <a:pPr lvl="1"/>
                <a:r>
                  <a:rPr lang="en-US" dirty="0"/>
                  <a:t>Approximate Nearest Neighbors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A3237F-DE7F-6FAF-F2B4-F434D56563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00" t="-232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E8E8A-4066-50EF-3D35-9B4734EF9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B7848-6181-8EC1-1A1E-DB1E2A97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B0063-6AD3-D1B4-8A1A-A85E9FDE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94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999" y="1443992"/>
            <a:ext cx="5504241" cy="541400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066" y="73759"/>
            <a:ext cx="9508127" cy="20001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3023" y="3268579"/>
            <a:ext cx="6821170" cy="2132979"/>
          </a:xfrm>
        </p:spPr>
        <p:txBody>
          <a:bodyPr/>
          <a:lstStyle/>
          <a:p>
            <a:r>
              <a:rPr lang="en-US" dirty="0"/>
              <a:t>Salton’s Vector Space Model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</p:spTree>
    <p:extLst>
      <p:ext uri="{BB962C8B-B14F-4D97-AF65-F5344CB8AC3E}">
        <p14:creationId xmlns:p14="http://schemas.microsoft.com/office/powerpoint/2010/main" val="4029900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D162A-8FD6-B75B-7667-FFDC4D437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93895" cy="1325563"/>
          </a:xfrm>
        </p:spPr>
        <p:txBody>
          <a:bodyPr/>
          <a:lstStyle/>
          <a:p>
            <a:r>
              <a:rPr lang="en-US" dirty="0"/>
              <a:t>Word2vec (Embeddings)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948048-8770-0818-59AE-2B33843EF40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6739" y="2019456"/>
                <a:ext cx="9989608" cy="4131962"/>
              </a:xfrm>
            </p:spPr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(tall-skinny matrix)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: vocabulary size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k)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: hidden dimensions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𝑃𝑀𝐼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Similarity of all pairs of words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might be infeasible to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But there are approximations (ANNs) </a:t>
                </a:r>
              </a:p>
              <a:p>
                <a:pPr lvl="2"/>
                <a:r>
                  <a:rPr lang="en-US" dirty="0"/>
                  <a:t>that find many/most of the large values</a:t>
                </a:r>
              </a:p>
              <a:p>
                <a:r>
                  <a:rPr lang="en-US" dirty="0"/>
                  <a:t>Better for capturing collocations</a:t>
                </a:r>
              </a:p>
              <a:p>
                <a:pPr lvl="1"/>
                <a:r>
                  <a:rPr lang="en-US" dirty="0"/>
                  <a:t>Collocations: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&amp;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appear near one another (more than chance)</a:t>
                </a:r>
              </a:p>
              <a:p>
                <a:r>
                  <a:rPr lang="en-US" dirty="0"/>
                  <a:t>Less appropriate for other notions of similarity</a:t>
                </a:r>
              </a:p>
              <a:p>
                <a:pPr lvl="1"/>
                <a:r>
                  <a:rPr lang="en-US" dirty="0"/>
                  <a:t>Both synonyms and antonyms appear near one another</a:t>
                </a:r>
              </a:p>
              <a:p>
                <a:pPr lvl="1"/>
                <a:r>
                  <a:rPr lang="en-US" dirty="0"/>
                  <a:t>(But they don’t mean the same thing)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948048-8770-0818-59AE-2B33843EF4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6739" y="2019456"/>
                <a:ext cx="9989608" cy="4131962"/>
              </a:xfrm>
              <a:blipFill>
                <a:blip r:embed="rId2"/>
                <a:stretch>
                  <a:fillRect l="-889" t="-3058" b="-1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F9DCE-8C89-1809-433F-A7A3DBB34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32E79-2A55-69C1-B456-FD92043B1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A4479-D675-6863-61CD-C9BC2D0C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17</a:t>
            </a:fld>
            <a:endParaRPr lang="en-US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A1CC79A1-5CDC-F446-624E-AA5A6F8A77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42207" y="136524"/>
            <a:ext cx="6477403" cy="289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BEE893-8335-6371-FF01-1046DDA79FA9}"/>
                  </a:ext>
                </a:extLst>
              </p:cNvPr>
              <p:cNvSpPr txBox="1"/>
              <p:nvPr/>
            </p:nvSpPr>
            <p:spPr>
              <a:xfrm>
                <a:off x="8153400" y="3206838"/>
                <a:ext cx="42171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For plotting purposes,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use dimension reduction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 reduce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down to 2D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BEE893-8335-6371-FF01-1046DDA79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3206838"/>
                <a:ext cx="4217137" cy="1200329"/>
              </a:xfrm>
              <a:prstGeom prst="rect">
                <a:avLst/>
              </a:prstGeom>
              <a:blipFill>
                <a:blip r:embed="rId4"/>
                <a:stretch>
                  <a:fillRect l="-2410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0709F30-FD68-9C87-3E77-BD9DDDF8A294}"/>
              </a:ext>
            </a:extLst>
          </p:cNvPr>
          <p:cNvSpPr txBox="1"/>
          <p:nvPr/>
        </p:nvSpPr>
        <p:spPr>
          <a:xfrm>
            <a:off x="10850993" y="3028949"/>
            <a:ext cx="126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Slide from JM3</a:t>
            </a:r>
          </a:p>
        </p:txBody>
      </p:sp>
    </p:spTree>
    <p:extLst>
      <p:ext uri="{BB962C8B-B14F-4D97-AF65-F5344CB8AC3E}">
        <p14:creationId xmlns:p14="http://schemas.microsoft.com/office/powerpoint/2010/main" val="1331835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F0B4AE-6D44-28C7-5807-DCCB28A302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3"/>
          <a:stretch/>
        </p:blipFill>
        <p:spPr bwMode="auto">
          <a:xfrm>
            <a:off x="900316" y="589951"/>
            <a:ext cx="10410648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182F32-2D8D-FBCE-61FE-18D379CA794F}"/>
              </a:ext>
            </a:extLst>
          </p:cNvPr>
          <p:cNvSpPr txBox="1"/>
          <p:nvPr/>
        </p:nvSpPr>
        <p:spPr>
          <a:xfrm>
            <a:off x="457199" y="6268049"/>
            <a:ext cx="6054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web.stanford.edu</a:t>
            </a:r>
            <a:r>
              <a:rPr lang="en-US" sz="1200" dirty="0">
                <a:hlinkClick r:id="rId3"/>
              </a:rPr>
              <a:t>/~</a:t>
            </a:r>
            <a:r>
              <a:rPr lang="en-US" sz="1200" dirty="0" err="1">
                <a:hlinkClick r:id="rId3"/>
              </a:rPr>
              <a:t>jurafsky</a:t>
            </a:r>
            <a:r>
              <a:rPr lang="en-US" sz="1200" dirty="0">
                <a:hlinkClick r:id="rId3"/>
              </a:rPr>
              <a:t>/slp3/slides/7_NB.pdf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64350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Retrieval (IR) notation</a:t>
            </a:r>
            <a:br>
              <a:rPr lang="en-US" dirty="0"/>
            </a:br>
            <a:r>
              <a:rPr lang="en-US" dirty="0"/>
              <a:t>Term Weighting: </a:t>
            </a:r>
            <a:r>
              <a:rPr lang="en-US" dirty="0" err="1"/>
              <a:t>tf</a:t>
            </a:r>
            <a:r>
              <a:rPr lang="en-US" dirty="0"/>
              <a:t> * IDF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t: term</a:t>
                </a:r>
              </a:p>
              <a:p>
                <a:r>
                  <a:rPr lang="en-US" dirty="0"/>
                  <a:t>d: document</a:t>
                </a:r>
              </a:p>
              <a:p>
                <a:r>
                  <a:rPr lang="en-US" dirty="0"/>
                  <a:t>D: # of documents in library</a:t>
                </a:r>
              </a:p>
              <a:p>
                <a:endParaRPr lang="en-US" dirty="0"/>
              </a:p>
              <a:p>
                <a:r>
                  <a:rPr lang="en-US" dirty="0"/>
                  <a:t>Interpretation: </a:t>
                </a:r>
              </a:p>
              <a:p>
                <a:pPr lvl="1"/>
                <a:r>
                  <a:rPr lang="en-US" dirty="0"/>
                  <a:t>Entropy: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𝑐𝑜𝑢𝑛𝑡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tf(</a:t>
                </a:r>
                <a:r>
                  <a:rPr lang="en-US" dirty="0" err="1"/>
                  <a:t>t,d</a:t>
                </a:r>
                <a:r>
                  <a:rPr lang="en-US" dirty="0"/>
                  <a:t>): term frequency</a:t>
                </a:r>
              </a:p>
              <a:p>
                <a:pPr lvl="1"/>
                <a:r>
                  <a:rPr lang="en-US" dirty="0"/>
                  <a:t># of times that t appears in d</a:t>
                </a:r>
              </a:p>
              <a:p>
                <a:r>
                  <a:rPr lang="en-US" dirty="0" err="1"/>
                  <a:t>df</a:t>
                </a:r>
                <a:r>
                  <a:rPr lang="en-US" dirty="0"/>
                  <a:t>(t): document frequency</a:t>
                </a:r>
              </a:p>
              <a:p>
                <a:pPr lvl="1"/>
                <a:r>
                  <a:rPr lang="en-US" dirty="0"/>
                  <a:t># of documents that contain t </a:t>
                </a:r>
              </a:p>
              <a:p>
                <a:pPr lvl="1"/>
                <a:r>
                  <a:rPr lang="en-US" dirty="0"/>
                  <a:t>(at least once)</a:t>
                </a:r>
              </a:p>
              <a:p>
                <a:r>
                  <a:rPr lang="en-US" dirty="0"/>
                  <a:t>IDF(t): inverse doc frequency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𝐼𝐷𝐹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𝑑𝑓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err="1"/>
                  <a:t>tf</a:t>
                </a:r>
                <a:r>
                  <a:rPr lang="en-US" dirty="0"/>
                  <a:t> * IDF weighting</a:t>
                </a:r>
              </a:p>
              <a:p>
                <a:pPr lvl="1"/>
                <a:r>
                  <a:rPr lang="en-US" dirty="0"/>
                  <a:t>Assumes (too much) </a:t>
                </a:r>
                <a:r>
                  <a:rPr lang="en-US" dirty="0" err="1"/>
                  <a:t>indep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</p:spTree>
    <p:extLst>
      <p:ext uri="{BB962C8B-B14F-4D97-AF65-F5344CB8AC3E}">
        <p14:creationId xmlns:p14="http://schemas.microsoft.com/office/powerpoint/2010/main" val="289842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E7336-7B83-179E-2479-EA655E20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544BC-862E-A998-ADF3-B4D9661F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Oral:</a:t>
            </a:r>
          </a:p>
          <a:p>
            <a:pPr lvl="1"/>
            <a:r>
              <a:rPr lang="en-US" dirty="0"/>
              <a:t>20-40 minutes</a:t>
            </a:r>
          </a:p>
          <a:p>
            <a:r>
              <a:rPr lang="en-US" dirty="0"/>
              <a:t>Written</a:t>
            </a:r>
          </a:p>
          <a:p>
            <a:pPr lvl="1"/>
            <a:r>
              <a:rPr lang="en-US" dirty="0"/>
              <a:t>5-20 pages</a:t>
            </a:r>
          </a:p>
          <a:p>
            <a:pPr lvl="1"/>
            <a:r>
              <a:rPr lang="en-US" dirty="0"/>
              <a:t>lots of references</a:t>
            </a:r>
          </a:p>
          <a:p>
            <a:r>
              <a:rPr lang="en-US" dirty="0"/>
              <a:t>Say everything three times</a:t>
            </a:r>
          </a:p>
          <a:p>
            <a:pPr lvl="1"/>
            <a:r>
              <a:rPr lang="en-US" dirty="0"/>
              <a:t>Winston: How to Speak</a:t>
            </a:r>
          </a:p>
          <a:p>
            <a:pPr lvl="1"/>
            <a:r>
              <a:rPr lang="en-US" dirty="0">
                <a:hlinkClick r:id="rId2"/>
              </a:rPr>
              <a:t>https://www.youtube.com/watch?v=Unzc731iCUY</a:t>
            </a:r>
            <a:r>
              <a:rPr lang="en-US" dirty="0"/>
              <a:t> 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sz="1400" dirty="0">
                <a:hlinkClick r:id="rId3"/>
              </a:rPr>
              <a:t>https://aclanthology.org/2022.acl-long.60</a:t>
            </a:r>
            <a:endParaRPr lang="en-US" sz="1400" dirty="0"/>
          </a:p>
          <a:p>
            <a:pPr lvl="1"/>
            <a:r>
              <a:rPr lang="en-US" sz="1400" dirty="0">
                <a:hlinkClick r:id="rId4"/>
              </a:rPr>
              <a:t>http://34.204.188.58/cgi-bin/similar?embedding=s2_recommendations&amp;limit=20&amp;search=An+Information-theoretic+Approach+to+Prompt+Engineering+Without+Ground+Truth+Labels</a:t>
            </a:r>
            <a:r>
              <a:rPr lang="en-US" sz="1400" dirty="0"/>
              <a:t>  </a:t>
            </a:r>
          </a:p>
          <a:p>
            <a:pPr lvl="1"/>
            <a:r>
              <a:rPr lang="en-US" sz="1400" dirty="0">
                <a:hlinkClick r:id="rId5"/>
              </a:rPr>
              <a:t>https://aclanthology.org/events/acl-2022/</a:t>
            </a:r>
            <a:r>
              <a:rPr lang="en-US" sz="1400" dirty="0"/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27AF6-77B4-F27C-D836-E97A7F7AF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22956-A9D9-8299-756E-5FACD722A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92AEE84-A2FB-34D5-A493-552A0A971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463" y="4396206"/>
            <a:ext cx="1010799" cy="101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FF432B2-A150-4FE6-48B6-0C63F4321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53" y="3231003"/>
            <a:ext cx="1075509" cy="107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F6B9CC9-AA80-01C5-7249-D94E5A6B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419" y="5543321"/>
            <a:ext cx="1041838" cy="104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753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29EFED-5A32-5DA9-BF96-9552970BD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Bellcore</a:t>
            </a:r>
            <a:r>
              <a:rPr lang="en-US" dirty="0"/>
              <a:t>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A0B8467-EBCA-A618-9E48-DFE41A758D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 of term by document matrix</a:t>
                </a:r>
              </a:p>
              <a:p>
                <a:pPr lvl="1"/>
                <a:r>
                  <a:rPr lang="en-US" dirty="0"/>
                  <a:t>A document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a bag of words</a:t>
                </a:r>
              </a:p>
              <a:p>
                <a:pPr lvl="1"/>
                <a:r>
                  <a:rPr lang="en-US" dirty="0"/>
                  <a:t>A word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a bag of documents</a:t>
                </a:r>
              </a:p>
              <a:p>
                <a:pPr lvl="2"/>
                <a:r>
                  <a:rPr lang="en-US" i="1" dirty="0"/>
                  <a:t>You shall know a word by the company it keeps</a:t>
                </a:r>
              </a:p>
              <a:p>
                <a:r>
                  <a:rPr lang="en-US" dirty="0"/>
                  <a:t>Example of SVD for dimension reduction</a:t>
                </a:r>
              </a:p>
              <a:p>
                <a:pPr lvl="1"/>
                <a:r>
                  <a:rPr lang="en-US" dirty="0"/>
                  <a:t>Suggestion: reducing dimensions </a:t>
                </a:r>
                <a:r>
                  <a:rPr lang="en-US" dirty="0">
                    <a:sym typeface="Wingdings" pitchFamily="2" charset="2"/>
                  </a:rPr>
                  <a:t> better separation of classes of interest</a:t>
                </a:r>
              </a:p>
              <a:p>
                <a:r>
                  <a:rPr lang="en-US" dirty="0">
                    <a:sym typeface="Wingdings" pitchFamily="2" charset="2"/>
                  </a:rPr>
                  <a:t>Motivate latent dimensions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as a method to embed both terms and documents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into a common (unified) vector space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A0B8467-EBCA-A618-9E48-DFE41A758D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BE0516-DAFC-D42F-D3EE-DC412B439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5E6F3-90D5-A90B-C3B9-76CEC693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A196A-BA56-19BE-4528-5827A2F4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65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84972" y="176463"/>
            <a:ext cx="9986210" cy="1143000"/>
          </a:xfrm>
        </p:spPr>
        <p:txBody>
          <a:bodyPr>
            <a:noAutofit/>
          </a:bodyPr>
          <a:lstStyle/>
          <a:p>
            <a:r>
              <a:rPr lang="en-US" dirty="0" err="1">
                <a:ea typeface="Times New Roman" charset="0"/>
                <a:cs typeface="Times New Roman" charset="0"/>
              </a:rPr>
              <a:t>Bellcore’s</a:t>
            </a:r>
            <a:r>
              <a:rPr lang="en-US" dirty="0">
                <a:ea typeface="Times New Roman" charset="0"/>
                <a:cs typeface="Times New Roman" charset="0"/>
              </a:rPr>
              <a:t> Example: Bag of Words + SVD</a:t>
            </a:r>
            <a:br>
              <a:rPr lang="en-US" sz="3600" dirty="0">
                <a:ea typeface="Times New Roman" charset="0"/>
                <a:cs typeface="Times New Roman" charset="0"/>
              </a:rPr>
            </a:br>
            <a:r>
              <a:rPr lang="en-US" sz="2400" dirty="0">
                <a:ea typeface="Times New Roman" charset="0"/>
                <a:cs typeface="Times New Roman" charset="0"/>
                <a:hlinkClick r:id="rId2"/>
              </a:rPr>
              <a:t>http://wordvec.colorado.edu/papers/Deerwester_1990.pdf</a:t>
            </a:r>
            <a:r>
              <a:rPr lang="en-US" sz="2400" dirty="0">
                <a:ea typeface="Times New Roman" charset="0"/>
                <a:cs typeface="Times New Roman" charset="0"/>
              </a:rPr>
              <a:t> </a:t>
            </a:r>
            <a:endParaRPr lang="en-US" sz="3600" dirty="0"/>
          </a:p>
        </p:txBody>
      </p:sp>
      <p:sp>
        <p:nvSpPr>
          <p:cNvPr id="967683" name="Text Box 3"/>
          <p:cNvSpPr txBox="1">
            <a:spLocks noChangeArrowheads="1"/>
          </p:cNvSpPr>
          <p:nvPr/>
        </p:nvSpPr>
        <p:spPr bwMode="auto">
          <a:xfrm>
            <a:off x="1676400" y="1524001"/>
            <a:ext cx="8915400" cy="415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688975" indent="-688975">
              <a:spcBef>
                <a:spcPct val="50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c1	Human machine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for Lab ABC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computer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applications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c2	A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survey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opinion of computer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 response time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c3	The EPS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 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management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human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engineering testing of EPS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c5	Relation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-perceived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to error measurement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m1	The generation of random, binary, unordered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m2	The intersection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of paths in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m3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IV: Widths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well-quasi-ordering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: A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survey</a:t>
            </a:r>
            <a:endParaRPr lang="en-US" sz="2400" dirty="0">
              <a:latin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52600" y="3886200"/>
            <a:ext cx="84582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106ACF-999F-F633-A5CE-8992F3A6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by Documents Matrix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A73E9C-5E4E-7D95-D474-DA311D59E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F4AFC-8177-2FBA-A6E6-0271CF9AA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F06030-7F7B-E1D2-2EE0-0BD66955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22</a:t>
            </a:fld>
            <a:endParaRPr lang="en-US"/>
          </a:p>
        </p:txBody>
      </p:sp>
      <p:pic>
        <p:nvPicPr>
          <p:cNvPr id="9" name="Content Placeholder 8" descr="Picture 16.png">
            <a:extLst>
              <a:ext uri="{FF2B5EF4-FFF2-40B4-BE49-F238E27FC236}">
                <a16:creationId xmlns:a16="http://schemas.microsoft.com/office/drawing/2014/main" id="{D712AF91-F75D-B8BA-B0EE-A2CEEEB8D6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25833" t="18000" r="28333" b="18000"/>
          <a:stretch>
            <a:fillRect/>
          </a:stretch>
        </p:blipFill>
        <p:spPr>
          <a:xfrm>
            <a:off x="6270010" y="1825625"/>
            <a:ext cx="4985980" cy="4351338"/>
          </a:xfrm>
          <a:prstGeom prst="rect">
            <a:avLst/>
          </a:prstGeom>
        </p:spPr>
      </p:pic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C61EC6F2-5695-8EDD-A007-F82498666DB4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266931" y="1742533"/>
          <a:ext cx="5829069" cy="44602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5525">
                  <a:extLst>
                    <a:ext uri="{9D8B030D-6E8A-4147-A177-3AD203B41FA5}">
                      <a16:colId xmlns:a16="http://schemas.microsoft.com/office/drawing/2014/main" val="909909973"/>
                    </a:ext>
                  </a:extLst>
                </a:gridCol>
                <a:gridCol w="5163544">
                  <a:extLst>
                    <a:ext uri="{9D8B030D-6E8A-4147-A177-3AD203B41FA5}">
                      <a16:colId xmlns:a16="http://schemas.microsoft.com/office/drawing/2014/main" val="2100185097"/>
                    </a:ext>
                  </a:extLst>
                </a:gridCol>
              </a:tblGrid>
              <a:tr h="54691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 c1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Human machine interface for Lab ABC computer applications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extLst>
                  <a:ext uri="{0D108BD9-81ED-4DB2-BD59-A6C34878D82A}">
                    <a16:rowId xmlns:a16="http://schemas.microsoft.com/office/drawing/2014/main" val="1724112077"/>
                  </a:ext>
                </a:extLst>
              </a:tr>
              <a:tr h="51678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 c2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A survey of user opinion of computer system response time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extLst>
                  <a:ext uri="{0D108BD9-81ED-4DB2-BD59-A6C34878D82A}">
                    <a16:rowId xmlns:a16="http://schemas.microsoft.com/office/drawing/2014/main" val="305657695"/>
                  </a:ext>
                </a:extLst>
              </a:tr>
              <a:tr h="4090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 c3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The EPS user interface management system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extLst>
                  <a:ext uri="{0D108BD9-81ED-4DB2-BD59-A6C34878D82A}">
                    <a16:rowId xmlns:a16="http://schemas.microsoft.com/office/drawing/2014/main" val="4133629657"/>
                  </a:ext>
                </a:extLst>
              </a:tr>
              <a:tr h="51678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 c4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System and human system engineering testing of EPS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extLst>
                  <a:ext uri="{0D108BD9-81ED-4DB2-BD59-A6C34878D82A}">
                    <a16:rowId xmlns:a16="http://schemas.microsoft.com/office/drawing/2014/main" val="675161881"/>
                  </a:ext>
                </a:extLst>
              </a:tr>
              <a:tr h="54691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 c5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Relation of user-perceived response time to error measurement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extLst>
                  <a:ext uri="{0D108BD9-81ED-4DB2-BD59-A6C34878D82A}">
                    <a16:rowId xmlns:a16="http://schemas.microsoft.com/office/drawing/2014/main" val="923340659"/>
                  </a:ext>
                </a:extLst>
              </a:tr>
              <a:tr h="51678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m1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The generation of random, binary, unordered trees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extLst>
                  <a:ext uri="{0D108BD9-81ED-4DB2-BD59-A6C34878D82A}">
                    <a16:rowId xmlns:a16="http://schemas.microsoft.com/office/drawing/2014/main" val="4077848974"/>
                  </a:ext>
                </a:extLst>
              </a:tr>
              <a:tr h="4090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m2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The intersection graph of paths in trees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extLst>
                  <a:ext uri="{0D108BD9-81ED-4DB2-BD59-A6C34878D82A}">
                    <a16:rowId xmlns:a16="http://schemas.microsoft.com/office/drawing/2014/main" val="2673411940"/>
                  </a:ext>
                </a:extLst>
              </a:tr>
              <a:tr h="51678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m3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Graph minors IV: Widths of trees and well-quasi-ordering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extLst>
                  <a:ext uri="{0D108BD9-81ED-4DB2-BD59-A6C34878D82A}">
                    <a16:rowId xmlns:a16="http://schemas.microsoft.com/office/drawing/2014/main" val="1388203218"/>
                  </a:ext>
                </a:extLst>
              </a:tr>
              <a:tr h="4090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m4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Graph minors: A survey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extLst>
                  <a:ext uri="{0D108BD9-81ED-4DB2-BD59-A6C34878D82A}">
                    <a16:rowId xmlns:a16="http://schemas.microsoft.com/office/drawing/2014/main" val="2287660168"/>
                  </a:ext>
                </a:extLst>
              </a:tr>
            </a:tbl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E9D3E9-5BDE-2896-A320-2EA0DB855C4E}"/>
              </a:ext>
            </a:extLst>
          </p:cNvPr>
          <p:cNvCxnSpPr/>
          <p:nvPr/>
        </p:nvCxnSpPr>
        <p:spPr>
          <a:xfrm rot="16200000" flipV="1">
            <a:off x="5566267" y="4001294"/>
            <a:ext cx="5710844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0A1C02-8C23-DEC9-FA91-FBC63CCD2ACC}"/>
              </a:ext>
            </a:extLst>
          </p:cNvPr>
          <p:cNvCxnSpPr>
            <a:cxnSpLocks/>
          </p:cNvCxnSpPr>
          <p:nvPr/>
        </p:nvCxnSpPr>
        <p:spPr>
          <a:xfrm flipH="1">
            <a:off x="154814" y="4327814"/>
            <a:ext cx="6115196" cy="3636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8724D6-4DD8-BD47-3FA5-52F73996B93D}"/>
              </a:ext>
            </a:extLst>
          </p:cNvPr>
          <p:cNvCxnSpPr>
            <a:cxnSpLocks/>
          </p:cNvCxnSpPr>
          <p:nvPr/>
        </p:nvCxnSpPr>
        <p:spPr>
          <a:xfrm flipH="1">
            <a:off x="5809873" y="4781550"/>
            <a:ext cx="6115196" cy="36368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955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ure 16.png"/>
          <p:cNvPicPr>
            <a:picLocks noChangeAspect="1"/>
          </p:cNvPicPr>
          <p:nvPr/>
        </p:nvPicPr>
        <p:blipFill>
          <a:blip r:embed="rId2"/>
          <a:srcRect l="25833" t="18000" r="28333" b="18000"/>
          <a:stretch>
            <a:fillRect/>
          </a:stretch>
        </p:blipFill>
        <p:spPr>
          <a:xfrm>
            <a:off x="2667000" y="838200"/>
            <a:ext cx="6858000" cy="5985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/>
              <a:t>Term by Document Matrix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0" y="4953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 flipV="1">
            <a:off x="2708767" y="3998422"/>
            <a:ext cx="5710844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5334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54D60-ED9E-E6AC-ADA4-4C3F48E4C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 (SVD)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AF3430-A4DB-D1CC-9C7B-F956EFEC1A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diagonal</a:t>
                </a:r>
              </a:p>
              <a:p>
                <a:pPr lvl="1"/>
                <a:r>
                  <a:rPr lang="en-US" dirty="0"/>
                  <a:t>Eigenvalues</a:t>
                </a:r>
              </a:p>
              <a:p>
                <a:pPr lvl="1"/>
                <a:r>
                  <a:rPr lang="en-US" dirty="0"/>
                  <a:t>Sorted from largest to smallest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are Eigenvectors</a:t>
                </a:r>
              </a:p>
              <a:p>
                <a:pPr lvl="1"/>
                <a:r>
                  <a:rPr lang="en-US" dirty="0"/>
                  <a:t>Orthogonal and unit length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AF3430-A4DB-D1CC-9C7B-F956EFEC1A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ED07F0D-4180-ADBF-D607-8F0EFFD0BEE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/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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Plus dimension reduction</a:t>
                </a:r>
              </a:p>
              <a:p>
                <a:pPr lvl="1"/>
                <a:r>
                  <a:rPr lang="en-US" dirty="0"/>
                  <a:t>Replace smaller Eigenvalues with 0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ED07F0D-4180-ADBF-D607-8F0EFFD0B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1744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80139-B4A4-46F4-8251-B8A9D64E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9AD8D-D91E-64BC-8498-69931B7C4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624FD-64E3-34F2-2C48-444F0CB55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16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807F-532A-AFE1-F631-16AAA4A2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1BA7-400C-788E-6FFA-FD92565760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Standard Recipe</a:t>
            </a:r>
          </a:p>
          <a:p>
            <a:pPr lvl="1"/>
            <a:r>
              <a:rPr lang="en-US" dirty="0"/>
              <a:t>Set smaller Eigenvalues to 0</a:t>
            </a:r>
          </a:p>
          <a:p>
            <a:r>
              <a:rPr lang="en-US" dirty="0"/>
              <a:t>Interpretation</a:t>
            </a:r>
          </a:p>
          <a:p>
            <a:pPr lvl="1"/>
            <a:r>
              <a:rPr lang="en-US" dirty="0"/>
              <a:t>L2 optimality (least squares)</a:t>
            </a:r>
          </a:p>
          <a:p>
            <a:r>
              <a:rPr lang="en-US" dirty="0"/>
              <a:t>Recall that Eigenvalues are sorted from largest to smallest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5126424-2769-EBD4-891A-F125A6BD335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Motivation for dimension reduction</a:t>
                </a:r>
              </a:p>
              <a:p>
                <a:pPr lvl="1"/>
                <a:r>
                  <a:rPr lang="en-US" dirty="0"/>
                  <a:t>Computational resources: </a:t>
                </a:r>
              </a:p>
              <a:p>
                <a:pPr lvl="2"/>
                <a:r>
                  <a:rPr lang="en-US" dirty="0"/>
                  <a:t>Space</a:t>
                </a:r>
              </a:p>
              <a:p>
                <a:pPr lvl="3"/>
                <a:r>
                  <a:rPr lang="en-US" dirty="0"/>
                  <a:t>Specter: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N is 200M documents</a:t>
                </a:r>
              </a:p>
              <a:p>
                <a:pPr lvl="3"/>
                <a:r>
                  <a:rPr lang="en-US" dirty="0"/>
                  <a:t>K is 768 (BERT hidden layer)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:r>
                  <a:rPr lang="en-US" b="1" i="1" u="sng" dirty="0"/>
                  <a:t>very</a:t>
                </a:r>
                <a:r>
                  <a:rPr lang="en-US" dirty="0"/>
                  <a:t> large)</a:t>
                </a:r>
              </a:p>
              <a:p>
                <a:pPr lvl="2"/>
                <a:r>
                  <a:rPr lang="en-US" dirty="0"/>
                  <a:t>Time</a:t>
                </a:r>
              </a:p>
              <a:p>
                <a:pPr lvl="1"/>
                <a:r>
                  <a:rPr lang="en-US" dirty="0"/>
                  <a:t>Statistical convenience: </a:t>
                </a:r>
              </a:p>
              <a:p>
                <a:pPr lvl="2"/>
                <a:r>
                  <a:rPr lang="en-US" dirty="0"/>
                  <a:t>Smoothing (soft thesaurus)</a:t>
                </a:r>
              </a:p>
              <a:p>
                <a:pPr lvl="2"/>
                <a:r>
                  <a:rPr lang="en-US" dirty="0"/>
                  <a:t>Replace zeros with small values</a:t>
                </a:r>
              </a:p>
              <a:p>
                <a:pPr lvl="1"/>
                <a:r>
                  <a:rPr lang="en-US" dirty="0"/>
                  <a:t>Computational convenience:</a:t>
                </a:r>
              </a:p>
              <a:p>
                <a:pPr lvl="2"/>
                <a:r>
                  <a:rPr lang="en-US" dirty="0"/>
                  <a:t>Approximate nearest neighbors</a:t>
                </a:r>
              </a:p>
              <a:p>
                <a:pPr lvl="2"/>
                <a:r>
                  <a:rPr lang="en-US" dirty="0">
                    <a:hlinkClick r:id="rId2"/>
                  </a:rPr>
                  <a:t>https://pypi.org/project/annoy/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5126424-2769-EBD4-891A-F125A6BD33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95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6A35D-27B8-54E4-7C08-484D0BFF7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78F09-E5E9-73A1-C3FD-BD6246A62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7089C-E9B5-9F9E-1E36-850AB2C5E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20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7BAD8-3D0C-A4E8-F94D-056E1F5A1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and PCA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52BCCA-9BFC-29E8-FAC7-9C5475093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SVD (Singular Value Decomposition)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0526275-E55A-CD17-F999-57DD9C3ED6A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Eigenvalues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: Eigenvectors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need not be square</a:t>
                </a:r>
              </a:p>
              <a:p>
                <a:pPr lvl="1"/>
                <a:r>
                  <a:rPr lang="en-US" dirty="0"/>
                  <a:t>(just non-singular)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0526275-E55A-CD17-F999-57DD9C3ED6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5D75F0B-636A-A7B4-557D-76D1F6D6A2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PCA (Principal </a:t>
            </a:r>
            <a:r>
              <a:rPr lang="en-US" dirty="0" err="1"/>
              <a:t>Componenet</a:t>
            </a:r>
            <a:r>
              <a:rPr lang="en-US" dirty="0"/>
              <a:t> Analysis)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8E3B0-B83C-70AE-A4FB-DABEDF1FC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CD1DA-4EBA-0916-0937-B44A7FB6E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1F393-05C1-75F7-9BBA-AB6B68A0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8A54428B-8EA0-38F7-D397-385FCA86163F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square by construction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/>
                  <a:t>: Eigenvalues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Covariances</a:t>
                </a:r>
              </a:p>
              <a:p>
                <a:pPr lvl="2"/>
                <a:r>
                  <a:rPr lang="en-US" dirty="0"/>
                  <a:t>Diagonal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are variances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8A54428B-8EA0-38F7-D397-385FCA8616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748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Dimension Reduction in R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𝑏𝑒𝑙𝑙𝑐𝑜𝑟𝑒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 ≈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br>
                  <a:rPr lang="en-US" sz="440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3333" b="-1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US" sz="1800" dirty="0" err="1"/>
              <a:t>bellcore</a:t>
            </a:r>
            <a:r>
              <a:rPr lang="en-US" sz="1800" dirty="0"/>
              <a:t> =</a:t>
            </a:r>
          </a:p>
          <a:p>
            <a:pPr>
              <a:buNone/>
            </a:pPr>
            <a:r>
              <a:rPr lang="en-US" sz="1800" dirty="0"/>
              <a:t>structure(.Data = c(1, 1, 1, 0, 0, 0, 0, 0, 0, 0, 0, 0, 0, 0, 1, 1, 1, 1, 1, 0, 1, 0, 0, 0, 0, 1, 0, 1, 1, 0, 0, 1, 0, 0, 0, 0, 1, 0, 0, 0, 2, 0, 0, 1, 0, 0, 0, 0, 0, 0, 0, 1, 0, 1, 1, 0, 0, 0, 0, 0, 0, 0, 0, 0, 0, 0, 0, 0, 0, 1, 0, 0, 0, 0, 0, 0, 0, 0, 0, 0, 0, 1, 1, 0, 0, 0, 0, 0, 0, 0, 0, 0, 0, 1, 1, 1, 0, 0, 0, 0, 0, 0, 0, 0, 1, 0, 1, 1), </a:t>
            </a:r>
          </a:p>
          <a:p>
            <a:pPr>
              <a:buNone/>
            </a:pPr>
            <a:r>
              <a:rPr lang="en-US" sz="1800" dirty="0"/>
              <a:t>.Dim = c(12, 9), </a:t>
            </a:r>
          </a:p>
          <a:p>
            <a:pPr>
              <a:buNone/>
            </a:pPr>
            <a:r>
              <a:rPr lang="en-US" sz="1800" dirty="0"/>
              <a:t>.</a:t>
            </a:r>
            <a:r>
              <a:rPr lang="en-US" sz="1800" dirty="0" err="1"/>
              <a:t>Dimnames</a:t>
            </a:r>
            <a:r>
              <a:rPr lang="en-US" sz="1800" dirty="0"/>
              <a:t> = list(c("human", "interface", "computer", "user", "system", "response", "time", "EPS", "survey", "trees", "graph", "minors"), </a:t>
            </a:r>
          </a:p>
          <a:p>
            <a:pPr>
              <a:buNone/>
            </a:pPr>
            <a:r>
              <a:rPr lang="en-US" sz="1800" dirty="0"/>
              <a:t>c("c1", "c2", "c3", "c4", "c5", "m1", "m2", "m3", "m4")))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46F429-F015-77B3-E3F8-503FD42762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US" sz="2400" dirty="0"/>
              <a:t>b = </a:t>
            </a:r>
            <a:r>
              <a:rPr lang="en-US" sz="2400" dirty="0" err="1"/>
              <a:t>svd</a:t>
            </a:r>
            <a:r>
              <a:rPr lang="en-US" sz="2400" dirty="0"/>
              <a:t>(</a:t>
            </a:r>
            <a:r>
              <a:rPr lang="en-US" sz="2400" dirty="0" err="1"/>
              <a:t>bellcore</a:t>
            </a:r>
            <a:r>
              <a:rPr lang="en-US" sz="2400" dirty="0"/>
              <a:t>)</a:t>
            </a:r>
          </a:p>
          <a:p>
            <a:pPr>
              <a:buNone/>
            </a:pPr>
            <a:r>
              <a:rPr lang="en-US" sz="2400" dirty="0"/>
              <a:t>b2 = </a:t>
            </a:r>
            <a:r>
              <a:rPr lang="en-US" sz="2400" dirty="0" err="1"/>
              <a:t>b$u</a:t>
            </a:r>
            <a:r>
              <a:rPr lang="en-US" sz="2400" dirty="0"/>
              <a:t>[,1:2] %*% </a:t>
            </a:r>
            <a:r>
              <a:rPr lang="en-US" sz="2400" dirty="0" err="1"/>
              <a:t>diag</a:t>
            </a:r>
            <a:r>
              <a:rPr lang="en-US" sz="2400" dirty="0"/>
              <a:t>(</a:t>
            </a:r>
            <a:r>
              <a:rPr lang="en-US" sz="2400" dirty="0" err="1"/>
              <a:t>b$d</a:t>
            </a:r>
            <a:r>
              <a:rPr lang="en-US" sz="2400" dirty="0"/>
              <a:t>[1:2]) %*% t(</a:t>
            </a:r>
            <a:r>
              <a:rPr lang="en-US" sz="2400" dirty="0" err="1"/>
              <a:t>b$v</a:t>
            </a:r>
            <a:r>
              <a:rPr lang="en-US" sz="2400" dirty="0"/>
              <a:t>[,1:2])</a:t>
            </a:r>
          </a:p>
          <a:p>
            <a:pPr>
              <a:buNone/>
            </a:pPr>
            <a:r>
              <a:rPr lang="en-US" sz="2400" dirty="0" err="1"/>
              <a:t>dimnames</a:t>
            </a:r>
            <a:r>
              <a:rPr lang="en-US" sz="2400" dirty="0"/>
              <a:t>(b2) = </a:t>
            </a:r>
            <a:r>
              <a:rPr lang="en-US" sz="2400" dirty="0" err="1"/>
              <a:t>dimnames</a:t>
            </a:r>
            <a:r>
              <a:rPr lang="en-US" sz="2400" dirty="0"/>
              <a:t>(</a:t>
            </a:r>
            <a:r>
              <a:rPr lang="en-US" sz="2400" dirty="0" err="1"/>
              <a:t>bellcore</a:t>
            </a:r>
            <a:r>
              <a:rPr lang="en-US" sz="2400" dirty="0"/>
              <a:t>)</a:t>
            </a:r>
          </a:p>
          <a:p>
            <a:pPr>
              <a:buNone/>
            </a:pPr>
            <a:r>
              <a:rPr lang="en-US" sz="2400" dirty="0"/>
              <a:t>par(</a:t>
            </a:r>
            <a:r>
              <a:rPr lang="en-US" sz="2400" dirty="0" err="1"/>
              <a:t>mfrow</a:t>
            </a:r>
            <a:r>
              <a:rPr lang="en-US" sz="2400" dirty="0"/>
              <a:t>=c(2,2))</a:t>
            </a:r>
          </a:p>
          <a:p>
            <a:pPr>
              <a:buNone/>
            </a:pPr>
            <a:r>
              <a:rPr lang="en-US" sz="2400" dirty="0"/>
              <a:t>plot(</a:t>
            </a:r>
            <a:r>
              <a:rPr lang="en-US" sz="2400" dirty="0" err="1"/>
              <a:t>hclust</a:t>
            </a:r>
            <a:r>
              <a:rPr lang="en-US" sz="2400" dirty="0"/>
              <a:t>(</a:t>
            </a:r>
            <a:r>
              <a:rPr lang="en-US" sz="2400" dirty="0" err="1"/>
              <a:t>as.dist</a:t>
            </a:r>
            <a:r>
              <a:rPr lang="en-US" sz="2400" dirty="0"/>
              <a:t>(-</a:t>
            </a:r>
            <a:r>
              <a:rPr lang="en-US" sz="2400" dirty="0" err="1"/>
              <a:t>cor</a:t>
            </a:r>
            <a:r>
              <a:rPr lang="en-US" sz="2400" dirty="0"/>
              <a:t>(</a:t>
            </a:r>
            <a:r>
              <a:rPr lang="en-US" sz="2400" dirty="0" err="1"/>
              <a:t>bellcore</a:t>
            </a:r>
            <a:r>
              <a:rPr lang="en-US" sz="2400" dirty="0"/>
              <a:t>))))</a:t>
            </a:r>
          </a:p>
          <a:p>
            <a:pPr>
              <a:buNone/>
            </a:pPr>
            <a:r>
              <a:rPr lang="en-US" sz="2400" dirty="0"/>
              <a:t>plot(</a:t>
            </a:r>
            <a:r>
              <a:rPr lang="en-US" sz="2400" dirty="0" err="1"/>
              <a:t>hclust</a:t>
            </a:r>
            <a:r>
              <a:rPr lang="en-US" sz="2400" dirty="0"/>
              <a:t>(</a:t>
            </a:r>
            <a:r>
              <a:rPr lang="en-US" sz="2400" dirty="0" err="1"/>
              <a:t>as.dist</a:t>
            </a:r>
            <a:r>
              <a:rPr lang="en-US" sz="2400" dirty="0"/>
              <a:t>(-</a:t>
            </a:r>
            <a:r>
              <a:rPr lang="en-US" sz="2400" dirty="0" err="1"/>
              <a:t>cor</a:t>
            </a:r>
            <a:r>
              <a:rPr lang="en-US" sz="2400" dirty="0"/>
              <a:t>(t(</a:t>
            </a:r>
            <a:r>
              <a:rPr lang="en-US" sz="2400" dirty="0" err="1"/>
              <a:t>bellcore</a:t>
            </a:r>
            <a:r>
              <a:rPr lang="en-US" sz="2400" dirty="0"/>
              <a:t>)))))</a:t>
            </a:r>
          </a:p>
          <a:p>
            <a:pPr>
              <a:buNone/>
            </a:pPr>
            <a:r>
              <a:rPr lang="en-US" sz="2400" dirty="0"/>
              <a:t>plot(</a:t>
            </a:r>
            <a:r>
              <a:rPr lang="en-US" sz="2400" dirty="0" err="1"/>
              <a:t>hclust</a:t>
            </a:r>
            <a:r>
              <a:rPr lang="en-US" sz="2400" dirty="0"/>
              <a:t>(</a:t>
            </a:r>
            <a:r>
              <a:rPr lang="en-US" sz="2400" dirty="0" err="1"/>
              <a:t>as.dist</a:t>
            </a:r>
            <a:r>
              <a:rPr lang="en-US" sz="2400" dirty="0"/>
              <a:t>(-</a:t>
            </a:r>
            <a:r>
              <a:rPr lang="en-US" sz="2400" dirty="0" err="1"/>
              <a:t>cor</a:t>
            </a:r>
            <a:r>
              <a:rPr lang="en-US" sz="2400" dirty="0"/>
              <a:t>(b2))))</a:t>
            </a:r>
          </a:p>
          <a:p>
            <a:pPr>
              <a:buNone/>
            </a:pPr>
            <a:r>
              <a:rPr lang="en-US" sz="2400" dirty="0"/>
              <a:t>plot(</a:t>
            </a:r>
            <a:r>
              <a:rPr lang="en-US" sz="2400" dirty="0" err="1"/>
              <a:t>hclust</a:t>
            </a:r>
            <a:r>
              <a:rPr lang="en-US" sz="2400" dirty="0"/>
              <a:t>(</a:t>
            </a:r>
            <a:r>
              <a:rPr lang="en-US" sz="2400" dirty="0" err="1"/>
              <a:t>as.dist</a:t>
            </a:r>
            <a:r>
              <a:rPr lang="en-US" sz="2400" dirty="0"/>
              <a:t>(-</a:t>
            </a:r>
            <a:r>
              <a:rPr lang="en-US" sz="2400" dirty="0" err="1"/>
              <a:t>cor</a:t>
            </a:r>
            <a:r>
              <a:rPr lang="en-US" sz="2400" dirty="0"/>
              <a:t>(t(b2)))))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SVD maps terms &amp; docs into internal dimensions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7" y="1825625"/>
            <a:ext cx="4610566" cy="435133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76" y="1825625"/>
            <a:ext cx="4556248" cy="4351338"/>
          </a:xfrm>
        </p:spPr>
      </p:pic>
      <p:cxnSp>
        <p:nvCxnSpPr>
          <p:cNvPr id="10" name="Straight Connector 9"/>
          <p:cNvCxnSpPr/>
          <p:nvPr/>
        </p:nvCxnSpPr>
        <p:spPr>
          <a:xfrm>
            <a:off x="3374796" y="2196445"/>
            <a:ext cx="1960775" cy="26017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144759" y="2405407"/>
            <a:ext cx="2384982" cy="25059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</p:spTree>
    <p:extLst>
      <p:ext uri="{BB962C8B-B14F-4D97-AF65-F5344CB8AC3E}">
        <p14:creationId xmlns:p14="http://schemas.microsoft.com/office/powerpoint/2010/main" val="952716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12FD54F-F79B-AA4A-1E4E-AF57E58CCB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𝑏𝑒𝑙𝑙𝑐𝑜𝑟𝑒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12FD54F-F79B-AA4A-1E4E-AF57E58CCB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54D35-7108-2DB8-5AAF-0B8906F9E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6B027E-9563-035D-C2D8-9C9E861B1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4803D-F459-5FF9-A35D-D67B704F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29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D1CD558-FE2A-0622-2E4D-F193437478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4" name="Content Placeholder 13" descr="Picture 16.png">
            <a:extLst>
              <a:ext uri="{FF2B5EF4-FFF2-40B4-BE49-F238E27FC236}">
                <a16:creationId xmlns:a16="http://schemas.microsoft.com/office/drawing/2014/main" id="{6FBEFADC-B298-4C55-0067-BCD7336BCC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 l="25833" t="18000" r="28333" b="18000"/>
          <a:stretch>
            <a:fillRect/>
          </a:stretch>
        </p:blipFill>
        <p:spPr>
          <a:xfrm>
            <a:off x="936010" y="1825625"/>
            <a:ext cx="49859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28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19A3-43D4-57E0-9DEF-1FFB7229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Search &amp; Information Retrieval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D9F0B7-056C-0FA3-30EB-0E78D889D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Retrieval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DB5A34-5595-8066-205B-C2DD38B2A7A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Textbook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https://www-nlp.stanford.edu/IR-book/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Term-by-doc matrix: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Similarity of terms: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Similarity of doc: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Index: Inverted file (postings)</a:t>
                </a:r>
              </a:p>
              <a:p>
                <a:pPr lvl="1"/>
                <a:r>
                  <a:rPr lang="en-US" dirty="0"/>
                  <a:t>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Solitaire </a:t>
                </a:r>
                <a:r>
                  <a:rPr lang="en-US" dirty="0">
                    <a:sym typeface="Wingdings" pitchFamily="2" charset="2"/>
                  </a:rPr>
                  <a:t> Multiplayer Game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Solitaire: users lose to library (casino)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Multiplayer Game: </a:t>
                </a:r>
                <a:r>
                  <a:rPr lang="en-US" dirty="0" err="1">
                    <a:sym typeface="Wingdings" pitchFamily="2" charset="2"/>
                  </a:rPr>
                  <a:t>Ecosytems</a:t>
                </a:r>
                <a:endParaRPr lang="en-US" dirty="0">
                  <a:sym typeface="Wingdings" pitchFamily="2" charset="2"/>
                </a:endParaRPr>
              </a:p>
              <a:p>
                <a:pPr lvl="2"/>
                <a:r>
                  <a:rPr lang="en-US" dirty="0">
                    <a:sym typeface="Wingdings" pitchFamily="2" charset="2"/>
                  </a:rPr>
                  <a:t>Readers, writers, </a:t>
                </a:r>
                <a:r>
                  <a:rPr lang="en-US" dirty="0" err="1">
                    <a:sym typeface="Wingdings" pitchFamily="2" charset="2"/>
                  </a:rPr>
                  <a:t>advertizers</a:t>
                </a:r>
                <a:r>
                  <a:rPr lang="en-US" dirty="0">
                    <a:sym typeface="Wingdings" pitchFamily="2" charset="2"/>
                  </a:rPr>
                  <a:t>, market makers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DB5A34-5595-8066-205B-C2DD38B2A7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474" t="-3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74E47C-1457-D4D6-A2F3-803DD91A1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Web Search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79143D-8F0B-EF26-2158-BB2204C721A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Left rail (algo) vs. right rail (ads)</a:t>
            </a:r>
          </a:p>
          <a:p>
            <a:pPr lvl="1"/>
            <a:r>
              <a:rPr lang="en-US" dirty="0"/>
              <a:t>Instant Answers</a:t>
            </a:r>
          </a:p>
          <a:p>
            <a:r>
              <a:rPr lang="en-US" dirty="0"/>
              <a:t>Crawl: </a:t>
            </a:r>
            <a:r>
              <a:rPr lang="en-US" dirty="0" err="1"/>
              <a:t>wget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Seed URLs </a:t>
            </a:r>
            <a:r>
              <a:rPr lang="en-US" dirty="0">
                <a:sym typeface="Wingdings" pitchFamily="2" charset="2"/>
              </a:rPr>
              <a:t> sample of ``everything’’</a:t>
            </a:r>
          </a:p>
          <a:p>
            <a:pPr lvl="1"/>
            <a:r>
              <a:rPr lang="en-US" dirty="0">
                <a:sym typeface="Wingdings" pitchFamily="2" charset="2"/>
              </a:rPr>
              <a:t>Deep web</a:t>
            </a:r>
          </a:p>
          <a:p>
            <a:pPr lvl="1"/>
            <a:r>
              <a:rPr lang="en-US" dirty="0" err="1">
                <a:sym typeface="Wingdings" pitchFamily="2" charset="2"/>
              </a:rPr>
              <a:t>WayBack</a:t>
            </a:r>
            <a:r>
              <a:rPr lang="en-US" dirty="0">
                <a:sym typeface="Wingdings" pitchFamily="2" charset="2"/>
              </a:rPr>
              <a:t> Machine</a:t>
            </a:r>
          </a:p>
          <a:p>
            <a:pPr lvl="2"/>
            <a:r>
              <a:rPr lang="en-US" dirty="0">
                <a:sym typeface="Wingdings" pitchFamily="2" charset="2"/>
                <a:hlinkClick r:id="rId4"/>
              </a:rPr>
              <a:t>https://web.archive.org/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r>
              <a:rPr lang="en-US" dirty="0">
                <a:sym typeface="Wingdings" pitchFamily="2" charset="2"/>
              </a:rPr>
              <a:t>User logs: queries, clicks</a:t>
            </a:r>
          </a:p>
          <a:p>
            <a:pPr lvl="1"/>
            <a:r>
              <a:rPr lang="en-US" dirty="0">
                <a:sym typeface="Wingdings" pitchFamily="2" charset="2"/>
              </a:rPr>
              <a:t>Larger than crawls </a:t>
            </a:r>
          </a:p>
          <a:p>
            <a:pPr lvl="2"/>
            <a:r>
              <a:rPr lang="en-US" dirty="0">
                <a:sym typeface="Wingdings" pitchFamily="2" charset="2"/>
              </a:rPr>
              <a:t>Healthy ecosystem  more readers than writers</a:t>
            </a:r>
          </a:p>
          <a:p>
            <a:pPr lvl="1"/>
            <a:r>
              <a:rPr lang="en-US" dirty="0">
                <a:sym typeface="Wingdings" pitchFamily="2" charset="2"/>
              </a:rPr>
              <a:t>Behavioral signals </a:t>
            </a:r>
          </a:p>
          <a:p>
            <a:pPr lvl="2"/>
            <a:r>
              <a:rPr lang="en-US" dirty="0">
                <a:sym typeface="Wingdings" pitchFamily="2" charset="2"/>
              </a:rPr>
              <a:t>(super-important feedback)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C8D6D-CD5D-4290-3A0F-5D8FD4EB4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F73F3-B69E-B917-B48C-56C99AA5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74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130956" y="268821"/>
            <a:ext cx="7928009" cy="5662864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CAB189C-745C-255D-E4D7-F0041B8F910B}"/>
              </a:ext>
            </a:extLst>
          </p:cNvPr>
          <p:cNvSpPr txBox="1">
            <a:spLocks/>
          </p:cNvSpPr>
          <p:nvPr/>
        </p:nvSpPr>
        <p:spPr>
          <a:xfrm>
            <a:off x="313623" y="208581"/>
            <a:ext cx="395437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 = </a:t>
            </a:r>
            <a:r>
              <a:rPr lang="en-US" sz="1400" dirty="0" err="1"/>
              <a:t>svd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b2 = </a:t>
            </a:r>
            <a:r>
              <a:rPr lang="en-US" sz="1400" dirty="0" err="1"/>
              <a:t>b$u</a:t>
            </a:r>
            <a:r>
              <a:rPr lang="en-US" sz="1400" dirty="0"/>
              <a:t>[,1:2] %*% </a:t>
            </a:r>
            <a:r>
              <a:rPr lang="en-US" sz="1400" dirty="0" err="1"/>
              <a:t>diag</a:t>
            </a:r>
            <a:r>
              <a:rPr lang="en-US" sz="1400" dirty="0"/>
              <a:t>(</a:t>
            </a:r>
            <a:r>
              <a:rPr lang="en-US" sz="1400" dirty="0" err="1"/>
              <a:t>b$d</a:t>
            </a:r>
            <a:r>
              <a:rPr lang="en-US" sz="1400" dirty="0"/>
              <a:t>[1:2]) %*% t(</a:t>
            </a:r>
            <a:r>
              <a:rPr lang="en-US" sz="1400" dirty="0" err="1"/>
              <a:t>b$v</a:t>
            </a:r>
            <a:r>
              <a:rPr lang="en-US" sz="1400" dirty="0"/>
              <a:t>[,1:2])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 err="1"/>
              <a:t>dimnames</a:t>
            </a:r>
            <a:r>
              <a:rPr lang="en-US" sz="1400" dirty="0"/>
              <a:t>(b2) = </a:t>
            </a:r>
            <a:r>
              <a:rPr lang="en-US" sz="1400" dirty="0" err="1"/>
              <a:t>dimnames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par(</a:t>
            </a:r>
            <a:r>
              <a:rPr lang="en-US" sz="1400" dirty="0" err="1"/>
              <a:t>mfrow</a:t>
            </a:r>
            <a:r>
              <a:rPr lang="en-US" sz="1400" dirty="0"/>
              <a:t>=c(2,2))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</a:t>
            </a:r>
            <a:r>
              <a:rPr lang="en-US" sz="1400" dirty="0" err="1"/>
              <a:t>bellcore</a:t>
            </a:r>
            <a:r>
              <a:rPr lang="en-US" sz="1400" dirty="0"/>
              <a:t>)))))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(b2))))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(t(b2)))))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EFDA0A31-3117-B627-8674-ED8AC9B4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3" y="3178628"/>
            <a:ext cx="3749505" cy="32162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213062-231D-CFA0-9CCF-E4089E24C3DC}"/>
              </a:ext>
            </a:extLst>
          </p:cNvPr>
          <p:cNvCxnSpPr>
            <a:cxnSpLocks/>
          </p:cNvCxnSpPr>
          <p:nvPr/>
        </p:nvCxnSpPr>
        <p:spPr>
          <a:xfrm flipV="1">
            <a:off x="6146576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D199DC-E2D9-B936-E183-0C89704673D5}"/>
              </a:ext>
            </a:extLst>
          </p:cNvPr>
          <p:cNvCxnSpPr>
            <a:cxnSpLocks/>
          </p:cNvCxnSpPr>
          <p:nvPr/>
        </p:nvCxnSpPr>
        <p:spPr>
          <a:xfrm flipV="1">
            <a:off x="10702247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826" name="Picture 2"/>
          <p:cNvPicPr>
            <a:picLocks noChangeAspect="1" noChangeArrowheads="1"/>
          </p:cNvPicPr>
          <p:nvPr/>
        </p:nvPicPr>
        <p:blipFill>
          <a:blip r:embed="rId2"/>
          <a:srcRect l="11774" t="16058" r="4236" b="4770"/>
          <a:stretch>
            <a:fillRect/>
          </a:stretch>
        </p:blipFill>
        <p:spPr bwMode="auto">
          <a:xfrm>
            <a:off x="1752600" y="381000"/>
            <a:ext cx="8153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73831" name="Oval 7"/>
          <p:cNvSpPr>
            <a:spLocks noChangeArrowheads="1"/>
          </p:cNvSpPr>
          <p:nvPr/>
        </p:nvSpPr>
        <p:spPr bwMode="auto">
          <a:xfrm>
            <a:off x="5181600" y="3810000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3" name="Text Box 9"/>
          <p:cNvSpPr txBox="1">
            <a:spLocks noChangeArrowheads="1"/>
          </p:cNvSpPr>
          <p:nvPr/>
        </p:nvSpPr>
        <p:spPr bwMode="auto">
          <a:xfrm>
            <a:off x="1778000" y="4019551"/>
            <a:ext cx="3124200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•   term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document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query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---  cosine &gt; 0.9</a:t>
            </a:r>
            <a:endParaRPr lang="en-US">
              <a:latin typeface="Times New Roman" charset="0"/>
            </a:endParaRPr>
          </a:p>
        </p:txBody>
      </p:sp>
      <p:sp>
        <p:nvSpPr>
          <p:cNvPr id="973834" name="Oval 10"/>
          <p:cNvSpPr>
            <a:spLocks noChangeArrowheads="1"/>
          </p:cNvSpPr>
          <p:nvPr/>
        </p:nvSpPr>
        <p:spPr bwMode="auto">
          <a:xfrm>
            <a:off x="1901825" y="5310188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5" name="Rectangle 11"/>
          <p:cNvSpPr>
            <a:spLocks noChangeArrowheads="1"/>
          </p:cNvSpPr>
          <p:nvPr/>
        </p:nvSpPr>
        <p:spPr bwMode="auto">
          <a:xfrm>
            <a:off x="1900238" y="4797426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6" name="Rectangle 12"/>
          <p:cNvSpPr>
            <a:spLocks noChangeArrowheads="1"/>
          </p:cNvSpPr>
          <p:nvPr/>
        </p:nvSpPr>
        <p:spPr bwMode="auto">
          <a:xfrm>
            <a:off x="4962526" y="7731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7" name="Rectangle 13"/>
          <p:cNvSpPr>
            <a:spLocks noChangeArrowheads="1"/>
          </p:cNvSpPr>
          <p:nvPr/>
        </p:nvSpPr>
        <p:spPr bwMode="auto">
          <a:xfrm>
            <a:off x="5305426" y="119856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8" name="Rectangle 14"/>
          <p:cNvSpPr>
            <a:spLocks noChangeArrowheads="1"/>
          </p:cNvSpPr>
          <p:nvPr/>
        </p:nvSpPr>
        <p:spPr bwMode="auto">
          <a:xfrm>
            <a:off x="4910138" y="165100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9" name="Rectangle 15"/>
          <p:cNvSpPr>
            <a:spLocks noChangeArrowheads="1"/>
          </p:cNvSpPr>
          <p:nvPr/>
        </p:nvSpPr>
        <p:spPr bwMode="auto">
          <a:xfrm>
            <a:off x="4852988" y="28384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0" name="Rectangle 16"/>
          <p:cNvSpPr>
            <a:spLocks noChangeArrowheads="1"/>
          </p:cNvSpPr>
          <p:nvPr/>
        </p:nvSpPr>
        <p:spPr bwMode="auto">
          <a:xfrm>
            <a:off x="6477001" y="3276601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1" name="Rectangle 17"/>
          <p:cNvSpPr>
            <a:spLocks noChangeArrowheads="1"/>
          </p:cNvSpPr>
          <p:nvPr/>
        </p:nvSpPr>
        <p:spPr bwMode="auto">
          <a:xfrm>
            <a:off x="5992813" y="40449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2" name="Rectangle 18"/>
          <p:cNvSpPr>
            <a:spLocks noChangeArrowheads="1"/>
          </p:cNvSpPr>
          <p:nvPr/>
        </p:nvSpPr>
        <p:spPr bwMode="auto">
          <a:xfrm>
            <a:off x="7543801" y="4391026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3" name="Rectangle 19"/>
          <p:cNvSpPr>
            <a:spLocks noChangeArrowheads="1"/>
          </p:cNvSpPr>
          <p:nvPr/>
        </p:nvSpPr>
        <p:spPr bwMode="auto">
          <a:xfrm>
            <a:off x="8020051" y="49133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4" name="Rectangle 20"/>
          <p:cNvSpPr>
            <a:spLocks noChangeArrowheads="1"/>
          </p:cNvSpPr>
          <p:nvPr/>
        </p:nvSpPr>
        <p:spPr bwMode="auto">
          <a:xfrm>
            <a:off x="8388351" y="29702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5" name="Text Box 21"/>
          <p:cNvSpPr txBox="1">
            <a:spLocks noChangeArrowheads="1"/>
          </p:cNvSpPr>
          <p:nvPr/>
        </p:nvSpPr>
        <p:spPr bwMode="auto">
          <a:xfrm>
            <a:off x="2514600" y="1600201"/>
            <a:ext cx="2057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Times New Roman" charset="0"/>
              </a:rPr>
              <a:t>Latent concept vector space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04563-345D-4B24-E5E4-E394465D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Approximate Nearest Neighbors (ANN)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8514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Indexing time: </a:t>
                </a:r>
              </a:p>
              <a:p>
                <a:pPr lvl="1"/>
                <a:r>
                  <a:rPr lang="en-US" dirty="0"/>
                  <a:t>Input: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Indexes</a:t>
                </a:r>
              </a:p>
              <a:p>
                <a:r>
                  <a:rPr lang="en-US" dirty="0"/>
                  <a:t>Query time:</a:t>
                </a:r>
              </a:p>
              <a:p>
                <a:pPr lvl="1"/>
                <a:r>
                  <a:rPr lang="en-US" dirty="0"/>
                  <a:t>Input: </a:t>
                </a:r>
              </a:p>
              <a:p>
                <a:pPr lvl="2"/>
                <a:r>
                  <a:rPr lang="en-US" dirty="0"/>
                  <a:t>Embedding, Indexes, query</a:t>
                </a:r>
              </a:p>
              <a:p>
                <a:pPr lvl="1"/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851400" cy="4351338"/>
              </a:xfrm>
              <a:blipFill>
                <a:blip r:embed="rId2"/>
                <a:stretch>
                  <a:fillRect l="-235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548CE0-02AC-0EEC-409A-ABC5154CE907}"/>
              </a:ext>
            </a:extLst>
          </p:cNvPr>
          <p:cNvSpPr txBox="1"/>
          <p:nvPr/>
        </p:nvSpPr>
        <p:spPr>
          <a:xfrm>
            <a:off x="5689600" y="3722888"/>
            <a:ext cx="6693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https://radimrehurek.com/gensim/auto_examples/tutorials/run_annoy.html</a:t>
            </a:r>
            <a:r>
              <a:rPr lang="en-US" sz="1600" dirty="0"/>
              <a:t> </a:t>
            </a:r>
          </a:p>
        </p:txBody>
      </p:sp>
      <p:pic>
        <p:nvPicPr>
          <p:cNvPr id="14" name="Content Placeholder 1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C5459CF-6187-1AFE-FD92-88ECC9CD0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19540" y="1418919"/>
            <a:ext cx="6614875" cy="2293550"/>
          </a:xfrm>
        </p:spPr>
      </p:pic>
      <p:pic>
        <p:nvPicPr>
          <p:cNvPr id="11266" name="Picture 2" descr="Annoy example">
            <a:extLst>
              <a:ext uri="{FF2B5EF4-FFF2-40B4-BE49-F238E27FC236}">
                <a16:creationId xmlns:a16="http://schemas.microsoft.com/office/drawing/2014/main" id="{4A6B5836-B68F-4D9D-39AC-0F172A824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229" y="4020246"/>
            <a:ext cx="2952748" cy="295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6C1E77-6309-577E-FEE9-8D225618FC21}"/>
              </a:ext>
            </a:extLst>
          </p:cNvPr>
          <p:cNvSpPr txBox="1"/>
          <p:nvPr/>
        </p:nvSpPr>
        <p:spPr>
          <a:xfrm>
            <a:off x="8727368" y="6006019"/>
            <a:ext cx="61182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6"/>
              </a:rPr>
              <a:t>https://pypi.org/project/annoy/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034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9764B1A-8E3B-E2E7-6843-16A00EB64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Answers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369CAB5-2976-BA61-4770-4812F66D3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Left Rail: 10 blue links</a:t>
            </a:r>
          </a:p>
          <a:p>
            <a:pPr lvl="1"/>
            <a:r>
              <a:rPr lang="en-US" dirty="0"/>
              <a:t>algo search</a:t>
            </a:r>
          </a:p>
          <a:p>
            <a:pPr lvl="1"/>
            <a:r>
              <a:rPr lang="en-US" dirty="0"/>
              <a:t>learning to rank: </a:t>
            </a:r>
            <a:r>
              <a:rPr lang="en-US" dirty="0">
                <a:hlinkClick r:id="rId2"/>
              </a:rPr>
              <a:t>https://en.wikipedia.org/wiki/Learning_to_rank</a:t>
            </a:r>
            <a:r>
              <a:rPr lang="en-US" dirty="0"/>
              <a:t> </a:t>
            </a:r>
          </a:p>
          <a:p>
            <a:r>
              <a:rPr lang="en-US" dirty="0"/>
              <a:t>Right Rail: ads</a:t>
            </a:r>
          </a:p>
          <a:p>
            <a:pPr lvl="1"/>
            <a:r>
              <a:rPr lang="en-US" dirty="0"/>
              <a:t>auction: </a:t>
            </a:r>
            <a:r>
              <a:rPr lang="en-US" dirty="0">
                <a:hlinkClick r:id="rId3"/>
              </a:rPr>
              <a:t>https://en.wikipedia.org/wiki/Sponsored_search_auction</a:t>
            </a:r>
            <a:r>
              <a:rPr lang="en-US" dirty="0"/>
              <a:t> </a:t>
            </a:r>
          </a:p>
          <a:p>
            <a:r>
              <a:rPr lang="en-US" dirty="0"/>
              <a:t>Instant Answers</a:t>
            </a:r>
          </a:p>
          <a:p>
            <a:pPr lvl="1"/>
            <a:r>
              <a:rPr lang="en-US" dirty="0"/>
              <a:t>Internal groups compete for types of queries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017457-6692-6CB7-C21E-20DAF2FD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5F48918-2353-1614-5B85-15DB2E835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85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EC5661A-5B3C-94F9-4D0A-7214E68CA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2355166" cy="1325563"/>
          </a:xfrm>
        </p:spPr>
        <p:txBody>
          <a:bodyPr/>
          <a:lstStyle/>
          <a:p>
            <a:r>
              <a:rPr lang="en-US" dirty="0"/>
              <a:t>Instant Answers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6FE884-997F-63DE-CBC0-741CAC1E5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BB2D06-CDFA-B165-3D49-684E8067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</a:t>
            </a:fld>
            <a:endParaRPr lang="en-US"/>
          </a:p>
        </p:txBody>
      </p:sp>
      <p:pic>
        <p:nvPicPr>
          <p:cNvPr id="20" name="Content Placeholder 19" descr="A screenshot of a computer&#10;&#10;Description automatically generated">
            <a:extLst>
              <a:ext uri="{FF2B5EF4-FFF2-40B4-BE49-F238E27FC236}">
                <a16:creationId xmlns:a16="http://schemas.microsoft.com/office/drawing/2014/main" id="{7CD20B05-61D0-A06E-5718-DF7F142AC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1262" y="365124"/>
            <a:ext cx="7229791" cy="5775423"/>
          </a:xfrm>
        </p:spPr>
      </p:pic>
    </p:spTree>
    <p:extLst>
      <p:ext uri="{BB962C8B-B14F-4D97-AF65-F5344CB8AC3E}">
        <p14:creationId xmlns:p14="http://schemas.microsoft.com/office/powerpoint/2010/main" val="2290625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EC5661A-5B3C-94F9-4D0A-7214E68CA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88545" cy="1325563"/>
          </a:xfrm>
        </p:spPr>
        <p:txBody>
          <a:bodyPr/>
          <a:lstStyle/>
          <a:p>
            <a:r>
              <a:rPr lang="en-US" dirty="0"/>
              <a:t>Instant Answers</a:t>
            </a:r>
            <a:br>
              <a:rPr lang="en-US" dirty="0"/>
            </a:br>
            <a:r>
              <a:rPr lang="en-US" dirty="0"/>
              <a:t>10 Blue Links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6FE884-997F-63DE-CBC0-741CAC1E5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BB2D06-CDFA-B165-3D49-684E8067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6</a:t>
            </a:fld>
            <a:endParaRPr lang="en-US"/>
          </a:p>
        </p:txBody>
      </p:sp>
      <p:pic>
        <p:nvPicPr>
          <p:cNvPr id="16" name="Content Placeholder 15" descr="A screenshot of a computer&#10;&#10;Description automatically generated">
            <a:extLst>
              <a:ext uri="{FF2B5EF4-FFF2-40B4-BE49-F238E27FC236}">
                <a16:creationId xmlns:a16="http://schemas.microsoft.com/office/drawing/2014/main" id="{0CAF1E8D-7BFB-B812-4677-A158BD28B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6596" y="136525"/>
            <a:ext cx="6631004" cy="5757838"/>
          </a:xfrm>
        </p:spPr>
      </p:pic>
      <p:sp>
        <p:nvSpPr>
          <p:cNvPr id="2" name="Rectangular Callout 1">
            <a:extLst>
              <a:ext uri="{FF2B5EF4-FFF2-40B4-BE49-F238E27FC236}">
                <a16:creationId xmlns:a16="http://schemas.microsoft.com/office/drawing/2014/main" id="{5F3550FD-21E6-EBBC-70C0-D573A6CED637}"/>
              </a:ext>
            </a:extLst>
          </p:cNvPr>
          <p:cNvSpPr/>
          <p:nvPr/>
        </p:nvSpPr>
        <p:spPr>
          <a:xfrm>
            <a:off x="3635188" y="5187575"/>
            <a:ext cx="1145346" cy="508002"/>
          </a:xfrm>
          <a:prstGeom prst="wedgeRectCallout">
            <a:avLst>
              <a:gd name="adj1" fmla="val 143535"/>
              <a:gd name="adj2" fmla="val 213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2361568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EC5661A-5B3C-94F9-4D0A-7214E68CA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</a:t>
            </a:r>
          </a:p>
        </p:txBody>
      </p:sp>
      <p:pic>
        <p:nvPicPr>
          <p:cNvPr id="12" name="Content Placeholder 11" descr="A screenshot of a website&#10;&#10;Description automatically generated">
            <a:extLst>
              <a:ext uri="{FF2B5EF4-FFF2-40B4-BE49-F238E27FC236}">
                <a16:creationId xmlns:a16="http://schemas.microsoft.com/office/drawing/2014/main" id="{FB4887A2-292C-9E45-FA05-00CAEBD55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260594"/>
            <a:ext cx="8133416" cy="6018728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6FE884-997F-63DE-CBC0-741CAC1E5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BB2D06-CDFA-B165-3D49-684E8067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33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FE2F9-450A-5FF4-51C8-1177CA6F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43F00-BB08-115B-9B4D-C7E23AD6F2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Extract sample of queries from query logs</a:t>
            </a:r>
          </a:p>
          <a:p>
            <a:r>
              <a:rPr lang="en-US" dirty="0"/>
              <a:t>Scrape 10 blue links from release candidates </a:t>
            </a:r>
          </a:p>
          <a:p>
            <a:pPr lvl="1"/>
            <a:r>
              <a:rPr lang="en-US" dirty="0"/>
              <a:t>(and competition)</a:t>
            </a:r>
          </a:p>
          <a:p>
            <a:pPr lvl="1"/>
            <a:r>
              <a:rPr lang="en-US" dirty="0"/>
              <a:t>(over time)</a:t>
            </a:r>
          </a:p>
          <a:p>
            <a:r>
              <a:rPr lang="en-US" dirty="0"/>
              <a:t>Send Queries and candidate URLs to human judges</a:t>
            </a:r>
          </a:p>
          <a:p>
            <a:pPr lvl="1"/>
            <a:r>
              <a:rPr lang="en-US" dirty="0"/>
              <a:t>score 1-5 (plus perhaps offensive)</a:t>
            </a:r>
          </a:p>
          <a:p>
            <a:pPr lvl="1"/>
            <a:r>
              <a:rPr lang="en-US" dirty="0"/>
              <a:t>perfect, excellent, good, fair, poor, offensive/illegal/irresponsible</a:t>
            </a:r>
          </a:p>
          <a:p>
            <a:r>
              <a:rPr lang="en-US" dirty="0"/>
              <a:t>Score scrapes with NDCG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68D353-321E-E005-C222-77813327DE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Learning to Rank</a:t>
            </a:r>
          </a:p>
          <a:p>
            <a:r>
              <a:rPr lang="en-US" dirty="0"/>
              <a:t>Track scores over time</a:t>
            </a:r>
          </a:p>
          <a:p>
            <a:pPr lvl="1"/>
            <a:r>
              <a:rPr lang="en-US" dirty="0"/>
              <a:t>and hopefully get better and better over time</a:t>
            </a:r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Judges prefer Google Brand</a:t>
            </a:r>
          </a:p>
          <a:p>
            <a:pPr lvl="2"/>
            <a:r>
              <a:rPr lang="en-US" dirty="0"/>
              <a:t>Even when the links are the same</a:t>
            </a:r>
          </a:p>
          <a:p>
            <a:pPr lvl="1"/>
            <a:r>
              <a:rPr lang="en-US" dirty="0"/>
              <a:t>Learning to rank </a:t>
            </a:r>
            <a:r>
              <a:rPr lang="en-US" dirty="0">
                <a:sym typeface="Wingdings" pitchFamily="2" charset="2"/>
              </a:rPr>
              <a:t> Cheating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Watermarking</a:t>
            </a:r>
          </a:p>
          <a:p>
            <a:pPr lvl="1"/>
            <a:r>
              <a:rPr lang="en-US" dirty="0"/>
              <a:t>Now that Google is a monopoly</a:t>
            </a:r>
          </a:p>
          <a:p>
            <a:pPr lvl="2"/>
            <a:r>
              <a:rPr lang="en-US" dirty="0"/>
              <a:t>Little incentive to improve</a:t>
            </a:r>
          </a:p>
          <a:p>
            <a:pPr lvl="2"/>
            <a:r>
              <a:rPr lang="en-US" dirty="0"/>
              <a:t>Web search may be degrading</a:t>
            </a:r>
          </a:p>
          <a:p>
            <a:pPr lvl="3"/>
            <a:r>
              <a:rPr lang="en-US" dirty="0"/>
              <a:t>(creating opportunity for chat bots)</a:t>
            </a:r>
          </a:p>
          <a:p>
            <a:pPr lvl="1"/>
            <a:r>
              <a:rPr lang="en-US" dirty="0"/>
              <a:t>SEOs (Search Engine Optimization)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37349-A9B3-3C05-9A64-EDE9C2E33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EF790-AD76-28FC-61DA-D40812DE9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11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DE2B3-8216-D93A-F843-D7F4F7430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 Auction</a:t>
            </a:r>
            <a:br>
              <a:rPr lang="en-US" dirty="0"/>
            </a:br>
            <a:r>
              <a:rPr lang="en-US" sz="3600" dirty="0">
                <a:hlinkClick r:id="rId2"/>
              </a:rPr>
              <a:t>https://moz.com/blog/understanding-google-ads-auction</a:t>
            </a:r>
            <a:r>
              <a:rPr lang="en-US" sz="36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369C2-BF8C-7ABE-A1E4-82A7F966B7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Bid</a:t>
            </a:r>
          </a:p>
          <a:p>
            <a:r>
              <a:rPr lang="en-US" dirty="0"/>
              <a:t>Quality</a:t>
            </a:r>
          </a:p>
          <a:p>
            <a:pPr lvl="1"/>
            <a:r>
              <a:rPr lang="en-US" dirty="0"/>
              <a:t>Estimate of CTR (clicks)</a:t>
            </a:r>
          </a:p>
          <a:p>
            <a:pPr lvl="1"/>
            <a:endParaRPr lang="en-US" dirty="0"/>
          </a:p>
          <a:p>
            <a:r>
              <a:rPr lang="en-US" dirty="0"/>
              <a:t>Market maker (Google)</a:t>
            </a:r>
          </a:p>
          <a:p>
            <a:pPr lvl="1"/>
            <a:r>
              <a:rPr lang="en-US" dirty="0"/>
              <a:t>Maximizing benefit to</a:t>
            </a:r>
          </a:p>
          <a:p>
            <a:pPr lvl="2"/>
            <a:r>
              <a:rPr lang="en-US" dirty="0"/>
              <a:t>Readers</a:t>
            </a:r>
          </a:p>
          <a:p>
            <a:pPr lvl="2"/>
            <a:r>
              <a:rPr lang="en-US" dirty="0"/>
              <a:t>Writers</a:t>
            </a:r>
          </a:p>
          <a:p>
            <a:pPr lvl="2"/>
            <a:r>
              <a:rPr lang="en-US" dirty="0"/>
              <a:t>Advertisers</a:t>
            </a:r>
          </a:p>
          <a:p>
            <a:r>
              <a:rPr lang="en-US" dirty="0"/>
              <a:t>Economic Optimization</a:t>
            </a:r>
          </a:p>
          <a:p>
            <a:pPr lvl="1"/>
            <a:r>
              <a:rPr lang="en-US" dirty="0"/>
              <a:t>Different from learning to rank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21591-03EB-24F2-CCCA-DDCE4942E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80050-81A3-5E42-646C-40FFDD63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 descr="Figure 2: Calculating Ad Rank">
            <a:extLst>
              <a:ext uri="{FF2B5EF4-FFF2-40B4-BE49-F238E27FC236}">
                <a16:creationId xmlns:a16="http://schemas.microsoft.com/office/drawing/2014/main" id="{5FB3B0D1-2C88-0191-F095-FFEB23104EC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050100"/>
            <a:ext cx="5181600" cy="190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563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22901</TotalTime>
  <Words>2175</Words>
  <Application>Microsoft Macintosh PowerPoint</Application>
  <PresentationFormat>Widescreen</PresentationFormat>
  <Paragraphs>364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CS6120: Lecture 12 Web Search Machine Translation</vt:lpstr>
      <vt:lpstr>Your Projects</vt:lpstr>
      <vt:lpstr>Web Search &amp; Information Retrieval</vt:lpstr>
      <vt:lpstr>Types of Answers</vt:lpstr>
      <vt:lpstr>Instant Answers</vt:lpstr>
      <vt:lpstr>Instant Answers 10 Blue Links</vt:lpstr>
      <vt:lpstr>Ads</vt:lpstr>
      <vt:lpstr>Evaluation</vt:lpstr>
      <vt:lpstr>Ad Auction https://moz.com/blog/understanding-google-ads-auction </vt:lpstr>
      <vt:lpstr>PowerPoint Presentation</vt:lpstr>
      <vt:lpstr>Priors: Pr(URL) Query-independent</vt:lpstr>
      <vt:lpstr>PowerPoint Presentation</vt:lpstr>
      <vt:lpstr>Metcalfe’s Law (Network Effects)</vt:lpstr>
      <vt:lpstr>Linear Algebra &amp; Term-by-Document Matrices</vt:lpstr>
      <vt:lpstr>Nearly Everything To Vectors (Embeddings) (VectorDB)</vt:lpstr>
      <vt:lpstr>Salton’s Vector Space Model</vt:lpstr>
      <vt:lpstr>Word2vec (Embeddings)</vt:lpstr>
      <vt:lpstr>PowerPoint Presentation</vt:lpstr>
      <vt:lpstr>Information Retrieval (IR) notation Term Weighting: tf * IDF</vt:lpstr>
      <vt:lpstr>Bellcore Example</vt:lpstr>
      <vt:lpstr>Bellcore’s Example: Bag of Words + SVD http://wordvec.colorado.edu/papers/Deerwester_1990.pdf </vt:lpstr>
      <vt:lpstr>Term by Documents Matrix</vt:lpstr>
      <vt:lpstr>Term by Document Matrix</vt:lpstr>
      <vt:lpstr>Singular Value Decomposition (SVD)</vt:lpstr>
      <vt:lpstr>Dimension Reduction</vt:lpstr>
      <vt:lpstr>SVD and PCA</vt:lpstr>
      <vt:lpstr>Dimension Reduction in R bellcore ≈U D V^T </vt:lpstr>
      <vt:lpstr>SVD maps terms &amp; docs into internal dimensions</vt:lpstr>
      <vt:lpstr>bellcore ≈U D V^T</vt:lpstr>
      <vt:lpstr>PowerPoint Presentation</vt:lpstr>
      <vt:lpstr>PowerPoint Presentation</vt:lpstr>
      <vt:lpstr>Approximate Nearest Neighbors (ANN)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Kenneth Church</cp:lastModifiedBy>
  <cp:revision>180</cp:revision>
  <dcterms:created xsi:type="dcterms:W3CDTF">2023-08-31T19:51:53Z</dcterms:created>
  <dcterms:modified xsi:type="dcterms:W3CDTF">2023-12-04T21:01:06Z</dcterms:modified>
</cp:coreProperties>
</file>